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A39F31-5735-4EA8-BDAE-AD8C31962E54}"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F61CD-4CCF-49FD-928F-CDDF1275A61C}" type="slidenum">
              <a:rPr lang="en-US" smtClean="0"/>
              <a:t>‹#›</a:t>
            </a:fld>
            <a:endParaRPr lang="en-US"/>
          </a:p>
        </p:txBody>
      </p:sp>
    </p:spTree>
    <p:extLst>
      <p:ext uri="{BB962C8B-B14F-4D97-AF65-F5344CB8AC3E}">
        <p14:creationId xmlns:p14="http://schemas.microsoft.com/office/powerpoint/2010/main" val="152108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39F31-5735-4EA8-BDAE-AD8C31962E54}" type="datetimeFigureOut">
              <a:rPr lang="en-US" smtClean="0"/>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F61CD-4CCF-49FD-928F-CDDF1275A61C}" type="slidenum">
              <a:rPr lang="en-US" smtClean="0"/>
              <a:t>‹#›</a:t>
            </a:fld>
            <a:endParaRPr lang="en-US"/>
          </a:p>
        </p:txBody>
      </p:sp>
    </p:spTree>
    <p:extLst>
      <p:ext uri="{BB962C8B-B14F-4D97-AF65-F5344CB8AC3E}">
        <p14:creationId xmlns:p14="http://schemas.microsoft.com/office/powerpoint/2010/main" val="766925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39F31-5735-4EA8-BDAE-AD8C31962E54}"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F61CD-4CCF-49FD-928F-CDDF1275A61C}" type="slidenum">
              <a:rPr lang="en-US" smtClean="0"/>
              <a:t>‹#›</a:t>
            </a:fld>
            <a:endParaRPr lang="en-US"/>
          </a:p>
        </p:txBody>
      </p:sp>
    </p:spTree>
    <p:extLst>
      <p:ext uri="{BB962C8B-B14F-4D97-AF65-F5344CB8AC3E}">
        <p14:creationId xmlns:p14="http://schemas.microsoft.com/office/powerpoint/2010/main" val="3523983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39F31-5735-4EA8-BDAE-AD8C31962E54}"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F61CD-4CCF-49FD-928F-CDDF1275A61C}"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485585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39F31-5735-4EA8-BDAE-AD8C31962E54}"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F61CD-4CCF-49FD-928F-CDDF1275A61C}" type="slidenum">
              <a:rPr lang="en-US" smtClean="0"/>
              <a:t>‹#›</a:t>
            </a:fld>
            <a:endParaRPr lang="en-US"/>
          </a:p>
        </p:txBody>
      </p:sp>
    </p:spTree>
    <p:extLst>
      <p:ext uri="{BB962C8B-B14F-4D97-AF65-F5344CB8AC3E}">
        <p14:creationId xmlns:p14="http://schemas.microsoft.com/office/powerpoint/2010/main" val="2580568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8A39F31-5735-4EA8-BDAE-AD8C31962E54}" type="datetimeFigureOut">
              <a:rPr lang="en-US" smtClean="0"/>
              <a:t>6/3/2014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F61CD-4CCF-49FD-928F-CDDF1275A61C}" type="slidenum">
              <a:rPr lang="en-US" smtClean="0"/>
              <a:t>‹#›</a:t>
            </a:fld>
            <a:endParaRPr lang="en-US"/>
          </a:p>
        </p:txBody>
      </p:sp>
    </p:spTree>
    <p:extLst>
      <p:ext uri="{BB962C8B-B14F-4D97-AF65-F5344CB8AC3E}">
        <p14:creationId xmlns:p14="http://schemas.microsoft.com/office/powerpoint/2010/main" val="3697889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8A39F31-5735-4EA8-BDAE-AD8C31962E54}" type="datetimeFigureOut">
              <a:rPr lang="en-US" smtClean="0"/>
              <a:t>6/3/2014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F61CD-4CCF-49FD-928F-CDDF1275A61C}" type="slidenum">
              <a:rPr lang="en-US" smtClean="0"/>
              <a:t>‹#›</a:t>
            </a:fld>
            <a:endParaRPr lang="en-US"/>
          </a:p>
        </p:txBody>
      </p:sp>
    </p:spTree>
    <p:extLst>
      <p:ext uri="{BB962C8B-B14F-4D97-AF65-F5344CB8AC3E}">
        <p14:creationId xmlns:p14="http://schemas.microsoft.com/office/powerpoint/2010/main" val="378453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A39F31-5735-4EA8-BDAE-AD8C31962E54}"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F61CD-4CCF-49FD-928F-CDDF1275A61C}" type="slidenum">
              <a:rPr lang="en-US" smtClean="0"/>
              <a:t>‹#›</a:t>
            </a:fld>
            <a:endParaRPr lang="en-US"/>
          </a:p>
        </p:txBody>
      </p:sp>
    </p:spTree>
    <p:extLst>
      <p:ext uri="{BB962C8B-B14F-4D97-AF65-F5344CB8AC3E}">
        <p14:creationId xmlns:p14="http://schemas.microsoft.com/office/powerpoint/2010/main" val="22898426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A39F31-5735-4EA8-BDAE-AD8C31962E54}"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F61CD-4CCF-49FD-928F-CDDF1275A61C}" type="slidenum">
              <a:rPr lang="en-US" smtClean="0"/>
              <a:t>‹#›</a:t>
            </a:fld>
            <a:endParaRPr lang="en-US"/>
          </a:p>
        </p:txBody>
      </p:sp>
    </p:spTree>
    <p:extLst>
      <p:ext uri="{BB962C8B-B14F-4D97-AF65-F5344CB8AC3E}">
        <p14:creationId xmlns:p14="http://schemas.microsoft.com/office/powerpoint/2010/main" val="2036864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D8A39F31-5735-4EA8-BDAE-AD8C31962E54}"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F61CD-4CCF-49FD-928F-CDDF1275A61C}" type="slidenum">
              <a:rPr lang="en-US" smtClean="0"/>
              <a:t>‹#›</a:t>
            </a:fld>
            <a:endParaRPr lang="en-US"/>
          </a:p>
        </p:txBody>
      </p:sp>
    </p:spTree>
    <p:extLst>
      <p:ext uri="{BB962C8B-B14F-4D97-AF65-F5344CB8AC3E}">
        <p14:creationId xmlns:p14="http://schemas.microsoft.com/office/powerpoint/2010/main" val="324190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39F31-5735-4EA8-BDAE-AD8C31962E54}" type="datetimeFigureOut">
              <a:rPr lang="en-US" smtClean="0"/>
              <a:t>6/3/2014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F61CD-4CCF-49FD-928F-CDDF1275A61C}" type="slidenum">
              <a:rPr lang="en-US" smtClean="0"/>
              <a:t>‹#›</a:t>
            </a:fld>
            <a:endParaRPr lang="en-US"/>
          </a:p>
        </p:txBody>
      </p:sp>
    </p:spTree>
    <p:extLst>
      <p:ext uri="{BB962C8B-B14F-4D97-AF65-F5344CB8AC3E}">
        <p14:creationId xmlns:p14="http://schemas.microsoft.com/office/powerpoint/2010/main" val="2525572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A39F31-5735-4EA8-BDAE-AD8C31962E54}" type="datetimeFigureOut">
              <a:rPr lang="en-US" smtClean="0"/>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F61CD-4CCF-49FD-928F-CDDF1275A61C}" type="slidenum">
              <a:rPr lang="en-US" smtClean="0"/>
              <a:t>‹#›</a:t>
            </a:fld>
            <a:endParaRPr lang="en-US"/>
          </a:p>
        </p:txBody>
      </p:sp>
    </p:spTree>
    <p:extLst>
      <p:ext uri="{BB962C8B-B14F-4D97-AF65-F5344CB8AC3E}">
        <p14:creationId xmlns:p14="http://schemas.microsoft.com/office/powerpoint/2010/main" val="1901490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A39F31-5735-4EA8-BDAE-AD8C31962E54}" type="datetimeFigureOut">
              <a:rPr lang="en-US" smtClean="0"/>
              <a:t>6/3/2014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6F61CD-4CCF-49FD-928F-CDDF1275A61C}" type="slidenum">
              <a:rPr lang="en-US" smtClean="0"/>
              <a:t>‹#›</a:t>
            </a:fld>
            <a:endParaRPr lang="en-US"/>
          </a:p>
        </p:txBody>
      </p:sp>
    </p:spTree>
    <p:extLst>
      <p:ext uri="{BB962C8B-B14F-4D97-AF65-F5344CB8AC3E}">
        <p14:creationId xmlns:p14="http://schemas.microsoft.com/office/powerpoint/2010/main" val="2288067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D8A39F31-5735-4EA8-BDAE-AD8C31962E54}" type="datetimeFigureOut">
              <a:rPr lang="en-US" smtClean="0"/>
              <a:t>6/3/2014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AB6F61CD-4CCF-49FD-928F-CDDF1275A61C}" type="slidenum">
              <a:rPr lang="en-US" smtClean="0"/>
              <a:t>‹#›</a:t>
            </a:fld>
            <a:endParaRPr lang="en-US"/>
          </a:p>
        </p:txBody>
      </p:sp>
    </p:spTree>
    <p:extLst>
      <p:ext uri="{BB962C8B-B14F-4D97-AF65-F5344CB8AC3E}">
        <p14:creationId xmlns:p14="http://schemas.microsoft.com/office/powerpoint/2010/main" val="259513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8A39F31-5735-4EA8-BDAE-AD8C31962E54}" type="datetimeFigureOut">
              <a:rPr lang="en-US" smtClean="0"/>
              <a:t>6/3/2014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AB6F61CD-4CCF-49FD-928F-CDDF1275A61C}" type="slidenum">
              <a:rPr lang="en-US" smtClean="0"/>
              <a:t>‹#›</a:t>
            </a:fld>
            <a:endParaRPr lang="en-US"/>
          </a:p>
        </p:txBody>
      </p:sp>
    </p:spTree>
    <p:extLst>
      <p:ext uri="{BB962C8B-B14F-4D97-AF65-F5344CB8AC3E}">
        <p14:creationId xmlns:p14="http://schemas.microsoft.com/office/powerpoint/2010/main" val="196367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D8A39F31-5735-4EA8-BDAE-AD8C31962E54}" type="datetimeFigureOut">
              <a:rPr lang="en-US" smtClean="0"/>
              <a:t>6/3/2014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AB6F61CD-4CCF-49FD-928F-CDDF1275A61C}" type="slidenum">
              <a:rPr lang="en-US" smtClean="0"/>
              <a:t>‹#›</a:t>
            </a:fld>
            <a:endParaRPr lang="en-US"/>
          </a:p>
        </p:txBody>
      </p:sp>
    </p:spTree>
    <p:extLst>
      <p:ext uri="{BB962C8B-B14F-4D97-AF65-F5344CB8AC3E}">
        <p14:creationId xmlns:p14="http://schemas.microsoft.com/office/powerpoint/2010/main" val="717846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39F31-5735-4EA8-BDAE-AD8C31962E54}" type="datetimeFigureOut">
              <a:rPr lang="en-US" smtClean="0"/>
              <a:t>6/3/2014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F61CD-4CCF-49FD-928F-CDDF1275A61C}" type="slidenum">
              <a:rPr lang="en-US" smtClean="0"/>
              <a:t>‹#›</a:t>
            </a:fld>
            <a:endParaRPr lang="en-US"/>
          </a:p>
        </p:txBody>
      </p:sp>
    </p:spTree>
    <p:extLst>
      <p:ext uri="{BB962C8B-B14F-4D97-AF65-F5344CB8AC3E}">
        <p14:creationId xmlns:p14="http://schemas.microsoft.com/office/powerpoint/2010/main" val="3771838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8A39F31-5735-4EA8-BDAE-AD8C31962E54}" type="datetimeFigureOut">
              <a:rPr lang="en-US" smtClean="0"/>
              <a:t>6/3/2014</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AB6F61CD-4CCF-49FD-928F-CDDF1275A61C}" type="slidenum">
              <a:rPr lang="en-US" smtClean="0"/>
              <a:t>‹#›</a:t>
            </a:fld>
            <a:endParaRPr lang="en-US"/>
          </a:p>
        </p:txBody>
      </p:sp>
    </p:spTree>
    <p:extLst>
      <p:ext uri="{BB962C8B-B14F-4D97-AF65-F5344CB8AC3E}">
        <p14:creationId xmlns:p14="http://schemas.microsoft.com/office/powerpoint/2010/main" val="23588956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Anna Garcia’s Horrible Life</a:t>
            </a:r>
            <a:endParaRPr lang="en-US" dirty="0"/>
          </a:p>
        </p:txBody>
      </p:sp>
      <p:sp>
        <p:nvSpPr>
          <p:cNvPr id="3" name="Subtitle 2"/>
          <p:cNvSpPr>
            <a:spLocks noGrp="1"/>
          </p:cNvSpPr>
          <p:nvPr>
            <p:ph type="subTitle" idx="1"/>
          </p:nvPr>
        </p:nvSpPr>
        <p:spPr/>
        <p:txBody>
          <a:bodyPr/>
          <a:lstStyle/>
          <a:p>
            <a:r>
              <a:rPr lang="en-US" dirty="0" smtClean="0"/>
              <a:t>Will Birch</a:t>
            </a:r>
            <a:endParaRPr lang="en-US" dirty="0"/>
          </a:p>
        </p:txBody>
      </p:sp>
    </p:spTree>
    <p:extLst>
      <p:ext uri="{BB962C8B-B14F-4D97-AF65-F5344CB8AC3E}">
        <p14:creationId xmlns:p14="http://schemas.microsoft.com/office/powerpoint/2010/main" val="1416465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37 Years (Continued)</a:t>
            </a:r>
            <a:endParaRPr lang="es-ES" dirty="0"/>
          </a:p>
        </p:txBody>
      </p:sp>
      <p:sp>
        <p:nvSpPr>
          <p:cNvPr id="3" name="Content Placeholder 2"/>
          <p:cNvSpPr>
            <a:spLocks noGrp="1"/>
          </p:cNvSpPr>
          <p:nvPr>
            <p:ph idx="1"/>
          </p:nvPr>
        </p:nvSpPr>
        <p:spPr/>
        <p:txBody>
          <a:bodyPr/>
          <a:lstStyle/>
          <a:p>
            <a:r>
              <a:rPr lang="en-US" dirty="0" smtClean="0"/>
              <a:t>Recommendations:</a:t>
            </a:r>
          </a:p>
          <a:p>
            <a:pPr lvl="1"/>
            <a:r>
              <a:rPr lang="en-US" dirty="0" smtClean="0"/>
              <a:t>She should reduce her intake of saturated fats and trans fats. This would decrease the amount of fatty foods she intakes. Eating foods with good fats will help lower LDL and total </a:t>
            </a:r>
            <a:r>
              <a:rPr lang="en-US" smtClean="0"/>
              <a:t>cholesterol levels.</a:t>
            </a:r>
            <a:endParaRPr lang="es-ES"/>
          </a:p>
        </p:txBody>
      </p:sp>
    </p:spTree>
    <p:extLst>
      <p:ext uri="{BB962C8B-B14F-4D97-AF65-F5344CB8AC3E}">
        <p14:creationId xmlns:p14="http://schemas.microsoft.com/office/powerpoint/2010/main" val="2202103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6.1.2 Possible Ways of How She Died</a:t>
            </a:r>
            <a:endParaRPr lang="es-ES" dirty="0"/>
          </a:p>
        </p:txBody>
      </p:sp>
      <p:sp>
        <p:nvSpPr>
          <p:cNvPr id="3" name="Content Placeholder 2"/>
          <p:cNvSpPr>
            <a:spLocks noGrp="1"/>
          </p:cNvSpPr>
          <p:nvPr>
            <p:ph idx="1"/>
          </p:nvPr>
        </p:nvSpPr>
        <p:spPr/>
        <p:txBody>
          <a:bodyPr>
            <a:normAutofit fontScale="70000" lnSpcReduction="20000"/>
          </a:bodyPr>
          <a:lstStyle/>
          <a:p>
            <a:r>
              <a:rPr lang="en-US" dirty="0" smtClean="0"/>
              <a:t>Diabetes:</a:t>
            </a:r>
          </a:p>
          <a:p>
            <a:pPr lvl="1">
              <a:buFont typeface="Wingdings" panose="05000000000000000000" pitchFamily="2" charset="2"/>
              <a:buChar char="v"/>
            </a:pPr>
            <a:r>
              <a:rPr lang="en-US" dirty="0" smtClean="0">
                <a:solidFill>
                  <a:schemeClr val="accent2"/>
                </a:solidFill>
              </a:rPr>
              <a:t>Ketoacidosis</a:t>
            </a:r>
            <a:r>
              <a:rPr lang="en-US" dirty="0" smtClean="0">
                <a:solidFill>
                  <a:schemeClr val="accent2"/>
                </a:solidFill>
              </a:rPr>
              <a:t>: </a:t>
            </a:r>
            <a:r>
              <a:rPr lang="en-US" dirty="0" smtClean="0">
                <a:solidFill>
                  <a:schemeClr val="accent2"/>
                </a:solidFill>
              </a:rPr>
              <a:t>Kidney </a:t>
            </a:r>
            <a:r>
              <a:rPr lang="en-US" dirty="0" smtClean="0">
                <a:solidFill>
                  <a:schemeClr val="accent2"/>
                </a:solidFill>
              </a:rPr>
              <a:t>failure due to the overworking of Kidneys filtering glucose out of blood. Also overworking because of the stress of UTI </a:t>
            </a:r>
            <a:r>
              <a:rPr lang="en-US" dirty="0" smtClean="0">
                <a:solidFill>
                  <a:schemeClr val="accent2"/>
                </a:solidFill>
              </a:rPr>
              <a:t>infection and the high ketones in the urine.</a:t>
            </a:r>
            <a:endParaRPr lang="en-US" dirty="0" smtClean="0">
              <a:solidFill>
                <a:schemeClr val="accent2"/>
              </a:solidFill>
            </a:endParaRPr>
          </a:p>
          <a:p>
            <a:pPr lvl="1"/>
            <a:r>
              <a:rPr lang="en-US" dirty="0" smtClean="0"/>
              <a:t>The infections that diabetes may cause due to the delayed reaction time to fight the infection often related to </a:t>
            </a:r>
            <a:r>
              <a:rPr lang="en-US" dirty="0"/>
              <a:t>D</a:t>
            </a:r>
            <a:r>
              <a:rPr lang="en-US" dirty="0" smtClean="0"/>
              <a:t>iabetic Neuropathy.</a:t>
            </a:r>
          </a:p>
          <a:p>
            <a:r>
              <a:rPr lang="en-US" dirty="0" smtClean="0"/>
              <a:t>Sickle Cell Anemia:</a:t>
            </a:r>
          </a:p>
          <a:p>
            <a:pPr lvl="1">
              <a:buFont typeface="Wingdings" panose="05000000000000000000" pitchFamily="2" charset="2"/>
              <a:buChar char="v"/>
            </a:pPr>
            <a:r>
              <a:rPr lang="en-US" dirty="0" smtClean="0">
                <a:solidFill>
                  <a:schemeClr val="accent2"/>
                </a:solidFill>
              </a:rPr>
              <a:t>Blood clot in body which causes very high blood pressure. Also, her high cholesterol included makes blood pressure higher causing a heart attack and death.</a:t>
            </a:r>
          </a:p>
          <a:p>
            <a:pPr lvl="1"/>
            <a:r>
              <a:rPr lang="en-US" dirty="0" smtClean="0"/>
              <a:t>Blood clot in brain which causes a stroke and death.</a:t>
            </a:r>
          </a:p>
          <a:p>
            <a:pPr lvl="1"/>
            <a:r>
              <a:rPr lang="en-US" dirty="0" smtClean="0"/>
              <a:t>Lack of oxygen getting to the body which builds up overtime in the internal organs resulting in organ failure and death.</a:t>
            </a:r>
          </a:p>
          <a:p>
            <a:r>
              <a:rPr lang="en-US" dirty="0" smtClean="0"/>
              <a:t>Heart Disease:</a:t>
            </a:r>
          </a:p>
          <a:p>
            <a:pPr lvl="1">
              <a:buFont typeface="Wingdings" panose="05000000000000000000" pitchFamily="2" charset="2"/>
              <a:buChar char="v"/>
            </a:pPr>
            <a:r>
              <a:rPr lang="en-US" dirty="0" smtClean="0">
                <a:solidFill>
                  <a:schemeClr val="accent2"/>
                </a:solidFill>
              </a:rPr>
              <a:t>High cholesterol and hypertension causes a heart attack. Heart murmur and family history of heart problems backs up the evidence.</a:t>
            </a:r>
          </a:p>
        </p:txBody>
      </p:sp>
    </p:spTree>
    <p:extLst>
      <p:ext uri="{BB962C8B-B14F-4D97-AF65-F5344CB8AC3E}">
        <p14:creationId xmlns:p14="http://schemas.microsoft.com/office/powerpoint/2010/main" val="1142049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6.2.1 Cause of Death</a:t>
            </a:r>
            <a:endParaRPr lang="es-ES" dirty="0"/>
          </a:p>
        </p:txBody>
      </p:sp>
      <p:sp>
        <p:nvSpPr>
          <p:cNvPr id="3" name="Content Placeholder 2"/>
          <p:cNvSpPr>
            <a:spLocks noGrp="1"/>
          </p:cNvSpPr>
          <p:nvPr>
            <p:ph idx="1"/>
          </p:nvPr>
        </p:nvSpPr>
        <p:spPr/>
        <p:txBody>
          <a:bodyPr>
            <a:normAutofit fontScale="70000" lnSpcReduction="20000"/>
          </a:bodyPr>
          <a:lstStyle/>
          <a:p>
            <a:r>
              <a:rPr lang="en-US" dirty="0" smtClean="0"/>
              <a:t>The result of Anna’s death was her overall complications with </a:t>
            </a:r>
            <a:r>
              <a:rPr lang="en-US" dirty="0" smtClean="0"/>
              <a:t>diabetes and the result of Ketoacidosis. </a:t>
            </a:r>
            <a:r>
              <a:rPr lang="en-US" dirty="0" smtClean="0"/>
              <a:t>While other things contributed to her death, the complications that diabetes caused with her body was the reason she died. Diabetes often causes the failure of kidneys. The waste material that the kidneys filter through the body that eventually becomes urine, is contaminated with a high level of glucose in diabetics. The glucose in the kidneys causes the kidneys to overwork and overtime causes the kidneys to fail. In the 6.1.2 autopsy report the blood glucose level was 280 mg/</a:t>
            </a:r>
            <a:r>
              <a:rPr lang="en-US" dirty="0" err="1" smtClean="0"/>
              <a:t>dL</a:t>
            </a:r>
            <a:r>
              <a:rPr lang="en-US" dirty="0" smtClean="0"/>
              <a:t> and the normal range is between 70-125. Obviously the level of glucose in the kidneys is way too high for the kidneys to handle which could have caused kidney failure and eventually </a:t>
            </a:r>
            <a:r>
              <a:rPr lang="en-US" dirty="0" smtClean="0"/>
              <a:t>death. The autopsy report mentioned a very high level of ketones in the urine which shows that Ketoacidosis was the cause of death. Also</a:t>
            </a:r>
            <a:r>
              <a:rPr lang="en-US" dirty="0" smtClean="0"/>
              <a:t>, the autopsy report mentioned that the level of protein in Anna’s urine was very high. Having protein in the body is good, but when the kidney’s have built up protein in the blood, those substances build up and become </a:t>
            </a:r>
            <a:r>
              <a:rPr lang="en-US" dirty="0" smtClean="0"/>
              <a:t>useless and toxic. </a:t>
            </a:r>
            <a:r>
              <a:rPr lang="en-US" dirty="0" smtClean="0"/>
              <a:t>These large build ups of proteins and other waste material also causes the kidneys to overwork and eventually fail causing death. While all the problems that Anna Garcia had, including heart disease, sickle cell, UTI, and Diabetes, </a:t>
            </a:r>
            <a:r>
              <a:rPr lang="en-US" dirty="0" smtClean="0"/>
              <a:t>Ketoacidosis led </a:t>
            </a:r>
            <a:r>
              <a:rPr lang="en-US" dirty="0" smtClean="0"/>
              <a:t>due </a:t>
            </a:r>
            <a:r>
              <a:rPr lang="en-US" dirty="0" smtClean="0"/>
              <a:t>to the </a:t>
            </a:r>
            <a:r>
              <a:rPr lang="en-US" dirty="0" smtClean="0"/>
              <a:t>death of </a:t>
            </a:r>
            <a:r>
              <a:rPr lang="en-US" dirty="0" smtClean="0"/>
              <a:t>Anna Garcia.</a:t>
            </a:r>
            <a:endParaRPr lang="es-ES" dirty="0"/>
          </a:p>
        </p:txBody>
      </p:sp>
    </p:spTree>
    <p:extLst>
      <p:ext uri="{BB962C8B-B14F-4D97-AF65-F5344CB8AC3E}">
        <p14:creationId xmlns:p14="http://schemas.microsoft.com/office/powerpoint/2010/main" val="3759265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During Death</a:t>
            </a:r>
            <a:endParaRPr lang="es-ES" dirty="0"/>
          </a:p>
        </p:txBody>
      </p:sp>
      <p:sp>
        <p:nvSpPr>
          <p:cNvPr id="3" name="Content Placeholder 2"/>
          <p:cNvSpPr>
            <a:spLocks noGrp="1"/>
          </p:cNvSpPr>
          <p:nvPr>
            <p:ph idx="1"/>
          </p:nvPr>
        </p:nvSpPr>
        <p:spPr/>
        <p:txBody>
          <a:bodyPr/>
          <a:lstStyle/>
          <a:p>
            <a:r>
              <a:rPr lang="en-US" dirty="0" smtClean="0"/>
              <a:t>Ketoacidosis has symptoms that Anna Garcia experienced first hand. The medical history reports and autopsy reports noted that she had  very high quench for thirst, but was always thirsty. This is a very common symptom. Also, frequent urination and high glucose and ketones in the urine are the most common symptoms of Ketoacidosis. Other symptoms that Anna experienced during her death were nausea and vomiting, tiredness, and a flushed skin tone. This would explain the vomit found at the scene of the crime the day she was found dead.</a:t>
            </a:r>
            <a:endParaRPr lang="es-ES" dirty="0">
              <a:solidFill>
                <a:schemeClr val="accent2"/>
              </a:solidFill>
            </a:endParaRPr>
          </a:p>
        </p:txBody>
      </p:sp>
    </p:spTree>
    <p:extLst>
      <p:ext uri="{BB962C8B-B14F-4D97-AF65-F5344CB8AC3E}">
        <p14:creationId xmlns:p14="http://schemas.microsoft.com/office/powerpoint/2010/main" val="3579476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Prevent It</a:t>
            </a:r>
            <a:endParaRPr lang="es-ES" dirty="0"/>
          </a:p>
        </p:txBody>
      </p:sp>
      <p:sp>
        <p:nvSpPr>
          <p:cNvPr id="3" name="Content Placeholder 2"/>
          <p:cNvSpPr>
            <a:spLocks noGrp="1"/>
          </p:cNvSpPr>
          <p:nvPr>
            <p:ph idx="1"/>
          </p:nvPr>
        </p:nvSpPr>
        <p:spPr/>
        <p:txBody>
          <a:bodyPr>
            <a:normAutofit fontScale="70000" lnSpcReduction="20000"/>
          </a:bodyPr>
          <a:lstStyle/>
          <a:p>
            <a:r>
              <a:rPr lang="en-US" dirty="0" smtClean="0"/>
              <a:t>Going to the doctor regularly to have your blood, blood pressure, urine, and organs tested for other complications of diabetes is recommended.</a:t>
            </a:r>
          </a:p>
          <a:p>
            <a:r>
              <a:rPr lang="en-US" dirty="0" smtClean="0"/>
              <a:t>Keeping blood sugar levels in range is the best way to make sure that kidney disease is prevented. This can be done by taking meds for diabetes (Anna did not take hers 3-4 days before her death) and also using your insulin injections regularly.</a:t>
            </a:r>
          </a:p>
          <a:p>
            <a:r>
              <a:rPr lang="en-US" dirty="0" smtClean="0"/>
              <a:t>Short Term:</a:t>
            </a:r>
          </a:p>
          <a:p>
            <a:pPr lvl="1"/>
            <a:r>
              <a:rPr lang="en-US" dirty="0" smtClean="0"/>
              <a:t>Taking medication</a:t>
            </a:r>
          </a:p>
          <a:p>
            <a:pPr lvl="1"/>
            <a:r>
              <a:rPr lang="en-US" dirty="0" smtClean="0"/>
              <a:t>Taking Insulin shots</a:t>
            </a:r>
          </a:p>
          <a:p>
            <a:pPr lvl="1"/>
            <a:r>
              <a:rPr lang="en-US" dirty="0" smtClean="0"/>
              <a:t>Healthy Diet (Low glucose diet)</a:t>
            </a:r>
          </a:p>
          <a:p>
            <a:r>
              <a:rPr lang="en-US" dirty="0" smtClean="0"/>
              <a:t>Long Term:</a:t>
            </a:r>
          </a:p>
          <a:p>
            <a:pPr lvl="1"/>
            <a:r>
              <a:rPr lang="en-US" dirty="0" smtClean="0"/>
              <a:t>Healthy Lifestyle (Exercise and Diet)</a:t>
            </a:r>
          </a:p>
          <a:p>
            <a:pPr lvl="1"/>
            <a:r>
              <a:rPr lang="en-US" dirty="0" smtClean="0"/>
              <a:t>Going to doctor and taking precautions</a:t>
            </a:r>
          </a:p>
          <a:p>
            <a:pPr lvl="1"/>
            <a:r>
              <a:rPr lang="en-US" dirty="0" smtClean="0"/>
              <a:t>Kidney Transplant</a:t>
            </a:r>
            <a:endParaRPr lang="es-ES" dirty="0"/>
          </a:p>
        </p:txBody>
      </p:sp>
    </p:spTree>
    <p:extLst>
      <p:ext uri="{BB962C8B-B14F-4D97-AF65-F5344CB8AC3E}">
        <p14:creationId xmlns:p14="http://schemas.microsoft.com/office/powerpoint/2010/main" val="400212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Months (3.1.2)</a:t>
            </a:r>
            <a:endParaRPr lang="en-US" dirty="0"/>
          </a:p>
        </p:txBody>
      </p:sp>
      <p:sp>
        <p:nvSpPr>
          <p:cNvPr id="3" name="Content Placeholder 2"/>
          <p:cNvSpPr>
            <a:spLocks noGrp="1"/>
          </p:cNvSpPr>
          <p:nvPr>
            <p:ph idx="1"/>
          </p:nvPr>
        </p:nvSpPr>
        <p:spPr/>
        <p:txBody>
          <a:bodyPr>
            <a:normAutofit/>
          </a:bodyPr>
          <a:lstStyle/>
          <a:p>
            <a:r>
              <a:rPr lang="en-US" dirty="0" smtClean="0"/>
              <a:t>Complaint:</a:t>
            </a:r>
          </a:p>
          <a:p>
            <a:pPr lvl="1"/>
            <a:r>
              <a:rPr lang="en-US" dirty="0" smtClean="0"/>
              <a:t>Anna is running a fever, is extremely lethargic, experiencing breathing problems, and also is in a lot of pain.</a:t>
            </a:r>
          </a:p>
          <a:p>
            <a:pPr lvl="1">
              <a:buFont typeface="Arial" panose="020B0604020202020204" pitchFamily="34" charset="0"/>
              <a:buChar char="•"/>
            </a:pPr>
            <a:r>
              <a:rPr lang="en-US" dirty="0" smtClean="0"/>
              <a:t>Notes:</a:t>
            </a:r>
          </a:p>
          <a:p>
            <a:pPr lvl="1"/>
            <a:r>
              <a:rPr lang="en-US" dirty="0" smtClean="0"/>
              <a:t>Below 5</a:t>
            </a:r>
            <a:r>
              <a:rPr lang="en-US" baseline="30000" dirty="0" smtClean="0"/>
              <a:t>th</a:t>
            </a:r>
            <a:r>
              <a:rPr lang="en-US" dirty="0" smtClean="0"/>
              <a:t> percentile on growth curve</a:t>
            </a:r>
          </a:p>
          <a:p>
            <a:pPr lvl="1"/>
            <a:r>
              <a:rPr lang="en-US" dirty="0" smtClean="0"/>
              <a:t>Weight is between 10 and 25</a:t>
            </a:r>
            <a:r>
              <a:rPr lang="en-US" baseline="30000" dirty="0" smtClean="0"/>
              <a:t>th</a:t>
            </a:r>
            <a:r>
              <a:rPr lang="en-US" dirty="0" smtClean="0"/>
              <a:t> percentile</a:t>
            </a:r>
          </a:p>
          <a:p>
            <a:pPr lvl="1"/>
            <a:r>
              <a:rPr lang="en-US" dirty="0" smtClean="0"/>
              <a:t>Swelling in hands and feet</a:t>
            </a:r>
          </a:p>
          <a:p>
            <a:pPr lvl="1"/>
            <a:r>
              <a:rPr lang="en-US" dirty="0" smtClean="0"/>
              <a:t>Abdomen is tender</a:t>
            </a:r>
            <a:r>
              <a:rPr lang="en-US" dirty="0"/>
              <a:t> </a:t>
            </a:r>
            <a:r>
              <a:rPr lang="en-US" dirty="0" smtClean="0"/>
              <a:t>and enlarged on left side</a:t>
            </a:r>
          </a:p>
          <a:p>
            <a:pPr lvl="1"/>
            <a:r>
              <a:rPr lang="en-US" dirty="0" smtClean="0"/>
              <a:t>Extremely irritable and fussy</a:t>
            </a:r>
          </a:p>
        </p:txBody>
      </p:sp>
    </p:spTree>
    <p:extLst>
      <p:ext uri="{BB962C8B-B14F-4D97-AF65-F5344CB8AC3E}">
        <p14:creationId xmlns:p14="http://schemas.microsoft.com/office/powerpoint/2010/main" val="4011074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14 Months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Tests Performed:</a:t>
            </a:r>
          </a:p>
          <a:p>
            <a:pPr lvl="1"/>
            <a:r>
              <a:rPr lang="en-US" dirty="0" smtClean="0"/>
              <a:t>CBC </a:t>
            </a:r>
          </a:p>
          <a:p>
            <a:pPr lvl="2"/>
            <a:r>
              <a:rPr lang="en-US" dirty="0" smtClean="0"/>
              <a:t>Reduced Red Blood count levels</a:t>
            </a:r>
          </a:p>
          <a:p>
            <a:pPr lvl="2"/>
            <a:r>
              <a:rPr lang="en-US" dirty="0" smtClean="0"/>
              <a:t>Increase WBC count</a:t>
            </a:r>
          </a:p>
          <a:p>
            <a:pPr lvl="1"/>
            <a:r>
              <a:rPr lang="en-US" dirty="0" smtClean="0"/>
              <a:t>Hematocrit</a:t>
            </a:r>
          </a:p>
          <a:p>
            <a:pPr lvl="2"/>
            <a:r>
              <a:rPr lang="en-US" dirty="0" smtClean="0"/>
              <a:t>Below Normal (20%)</a:t>
            </a:r>
          </a:p>
          <a:p>
            <a:pPr lvl="1"/>
            <a:r>
              <a:rPr lang="en-US" dirty="0" smtClean="0"/>
              <a:t>Blood Oxygen	</a:t>
            </a:r>
          </a:p>
          <a:p>
            <a:pPr lvl="2"/>
            <a:r>
              <a:rPr lang="en-US" dirty="0" smtClean="0"/>
              <a:t>Lower than normal</a:t>
            </a:r>
          </a:p>
          <a:p>
            <a:pPr lvl="1"/>
            <a:r>
              <a:rPr lang="en-US" dirty="0" smtClean="0"/>
              <a:t>CT Scan</a:t>
            </a:r>
          </a:p>
          <a:p>
            <a:pPr lvl="2"/>
            <a:r>
              <a:rPr lang="en-US" dirty="0" smtClean="0"/>
              <a:t>Abnormal Spleen, Splenic Sequestration</a:t>
            </a:r>
          </a:p>
          <a:p>
            <a:pPr lvl="1"/>
            <a:r>
              <a:rPr lang="en-US" dirty="0" smtClean="0"/>
              <a:t>Sickle Cell</a:t>
            </a:r>
          </a:p>
          <a:p>
            <a:pPr lvl="2"/>
            <a:r>
              <a:rPr lang="en-US" dirty="0" smtClean="0"/>
              <a:t>Positive for Sickle Cell Anemia</a:t>
            </a:r>
            <a:endParaRPr lang="en-US" dirty="0"/>
          </a:p>
        </p:txBody>
      </p:sp>
    </p:spTree>
    <p:extLst>
      <p:ext uri="{BB962C8B-B14F-4D97-AF65-F5344CB8AC3E}">
        <p14:creationId xmlns:p14="http://schemas.microsoft.com/office/powerpoint/2010/main" val="2608349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14 Months (Continued)</a:t>
            </a:r>
            <a:endParaRPr lang="en-US" dirty="0"/>
          </a:p>
        </p:txBody>
      </p:sp>
      <p:sp>
        <p:nvSpPr>
          <p:cNvPr id="3" name="Content Placeholder 2"/>
          <p:cNvSpPr>
            <a:spLocks noGrp="1"/>
          </p:cNvSpPr>
          <p:nvPr>
            <p:ph idx="1"/>
          </p:nvPr>
        </p:nvSpPr>
        <p:spPr>
          <a:xfrm>
            <a:off x="457200" y="1600201"/>
            <a:ext cx="8229600" cy="2971800"/>
          </a:xfrm>
        </p:spPr>
        <p:txBody>
          <a:bodyPr/>
          <a:lstStyle/>
          <a:p>
            <a:r>
              <a:rPr lang="en-US" dirty="0" smtClean="0"/>
              <a:t>Diagnosis:	</a:t>
            </a:r>
          </a:p>
          <a:p>
            <a:pPr lvl="1"/>
            <a:r>
              <a:rPr lang="en-US" dirty="0" smtClean="0"/>
              <a:t>Sickle Cell Anemia</a:t>
            </a:r>
          </a:p>
          <a:p>
            <a:pPr lvl="1"/>
            <a:r>
              <a:rPr lang="en-US" dirty="0" smtClean="0"/>
              <a:t>Severe Anemia</a:t>
            </a:r>
          </a:p>
          <a:p>
            <a:pPr lvl="1"/>
            <a:r>
              <a:rPr lang="en-US" dirty="0" smtClean="0"/>
              <a:t>Splenic Sequestration</a:t>
            </a:r>
          </a:p>
          <a:p>
            <a:pPr lvl="2"/>
            <a:r>
              <a:rPr lang="en-US" dirty="0" smtClean="0"/>
              <a:t>Large collection of blood in spleen because of sickle cell shape.</a:t>
            </a:r>
          </a:p>
          <a:p>
            <a:pPr marL="914400" lvl="2" indent="0">
              <a:buNone/>
            </a:pPr>
            <a:endParaRPr lang="en-US" dirty="0" smtClean="0"/>
          </a:p>
          <a:p>
            <a:pPr lvl="2"/>
            <a:endParaRPr lang="en-US" dirty="0" smtClean="0"/>
          </a:p>
          <a:p>
            <a:pPr lvl="2"/>
            <a:endParaRPr lang="en-US" dirty="0"/>
          </a:p>
        </p:txBody>
      </p:sp>
      <p:sp>
        <p:nvSpPr>
          <p:cNvPr id="4" name="TextBox 3"/>
          <p:cNvSpPr txBox="1"/>
          <p:nvPr/>
        </p:nvSpPr>
        <p:spPr>
          <a:xfrm>
            <a:off x="609600" y="4648200"/>
            <a:ext cx="8229600" cy="1508105"/>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Treatment:</a:t>
            </a:r>
          </a:p>
          <a:p>
            <a:pPr lvl="1"/>
            <a:r>
              <a:rPr lang="en-US" sz="3200" dirty="0" smtClean="0"/>
              <a:t>- </a:t>
            </a:r>
            <a:r>
              <a:rPr lang="en-US" sz="2800" dirty="0" smtClean="0"/>
              <a:t>Hydration, Pain Medication, Red Blood Cell               Transfusion, Antibiotics to prevent infections</a:t>
            </a:r>
            <a:endParaRPr lang="en-US" sz="2800" dirty="0"/>
          </a:p>
        </p:txBody>
      </p:sp>
    </p:spTree>
    <p:extLst>
      <p:ext uri="{BB962C8B-B14F-4D97-AF65-F5344CB8AC3E}">
        <p14:creationId xmlns:p14="http://schemas.microsoft.com/office/powerpoint/2010/main" val="4193256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Years (2.1.1)</a:t>
            </a:r>
            <a:endParaRPr lang="en-US" dirty="0"/>
          </a:p>
        </p:txBody>
      </p:sp>
      <p:sp>
        <p:nvSpPr>
          <p:cNvPr id="3" name="Content Placeholder 2"/>
          <p:cNvSpPr>
            <a:spLocks noGrp="1"/>
          </p:cNvSpPr>
          <p:nvPr>
            <p:ph idx="1"/>
          </p:nvPr>
        </p:nvSpPr>
        <p:spPr/>
        <p:txBody>
          <a:bodyPr/>
          <a:lstStyle/>
          <a:p>
            <a:r>
              <a:rPr lang="en-US" dirty="0" smtClean="0"/>
              <a:t>Complaint</a:t>
            </a:r>
          </a:p>
          <a:p>
            <a:pPr lvl="1"/>
            <a:r>
              <a:rPr lang="en-US" dirty="0" smtClean="0"/>
              <a:t>Anna has had fatigue and the inability to complete regular activities without rest. She also always feel thirsty and uses the bathroom quite frequently.</a:t>
            </a:r>
          </a:p>
          <a:p>
            <a:r>
              <a:rPr lang="en-US" dirty="0" smtClean="0"/>
              <a:t>Physical Exam</a:t>
            </a:r>
          </a:p>
          <a:p>
            <a:pPr lvl="1"/>
            <a:r>
              <a:rPr lang="en-US" dirty="0" smtClean="0"/>
              <a:t>All areas look very normal</a:t>
            </a:r>
          </a:p>
          <a:p>
            <a:pPr lvl="1"/>
            <a:r>
              <a:rPr lang="en-US" dirty="0" smtClean="0"/>
              <a:t>Found glucose in the urine</a:t>
            </a:r>
            <a:r>
              <a:rPr lang="en-US" dirty="0"/>
              <a:t/>
            </a:r>
            <a:br>
              <a:rPr lang="en-US" dirty="0"/>
            </a:br>
            <a:endParaRPr lang="en-US" dirty="0" smtClean="0"/>
          </a:p>
        </p:txBody>
      </p:sp>
    </p:spTree>
    <p:extLst>
      <p:ext uri="{BB962C8B-B14F-4D97-AF65-F5344CB8AC3E}">
        <p14:creationId xmlns:p14="http://schemas.microsoft.com/office/powerpoint/2010/main" val="2543441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14 Years (Continued)</a:t>
            </a:r>
            <a:endParaRPr lang="es-ES" dirty="0"/>
          </a:p>
        </p:txBody>
      </p:sp>
      <p:sp>
        <p:nvSpPr>
          <p:cNvPr id="3" name="Content Placeholder 2"/>
          <p:cNvSpPr>
            <a:spLocks noGrp="1"/>
          </p:cNvSpPr>
          <p:nvPr>
            <p:ph idx="1"/>
          </p:nvPr>
        </p:nvSpPr>
        <p:spPr/>
        <p:txBody>
          <a:bodyPr/>
          <a:lstStyle/>
          <a:p>
            <a:r>
              <a:rPr lang="en-US" dirty="0" smtClean="0"/>
              <a:t>Diagnosis:</a:t>
            </a:r>
          </a:p>
          <a:p>
            <a:pPr lvl="1"/>
            <a:r>
              <a:rPr lang="en-US" dirty="0" smtClean="0"/>
              <a:t>Type 1 diabetes. Glucose levels are high and she uses insulin to regulate her levels.</a:t>
            </a:r>
          </a:p>
          <a:p>
            <a:pPr lvl="1"/>
            <a:r>
              <a:rPr lang="en-US" dirty="0" smtClean="0"/>
              <a:t>She is dizzy because her low glucose levels don’t allow glucose to be used for energy</a:t>
            </a:r>
          </a:p>
          <a:p>
            <a:pPr lvl="1"/>
            <a:r>
              <a:rPr lang="en-US" dirty="0" smtClean="0"/>
              <a:t>She uses the restroom a lot because water is being pulled our of cells which creates more urine and the thirst quench</a:t>
            </a:r>
            <a:endParaRPr lang="es-ES" dirty="0"/>
          </a:p>
        </p:txBody>
      </p:sp>
    </p:spTree>
    <p:extLst>
      <p:ext uri="{BB962C8B-B14F-4D97-AF65-F5344CB8AC3E}">
        <p14:creationId xmlns:p14="http://schemas.microsoft.com/office/powerpoint/2010/main" val="28938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37 Years (4.2.1)</a:t>
            </a:r>
            <a:endParaRPr lang="es-ES" dirty="0"/>
          </a:p>
        </p:txBody>
      </p:sp>
      <p:sp>
        <p:nvSpPr>
          <p:cNvPr id="3" name="Content Placeholder 2"/>
          <p:cNvSpPr>
            <a:spLocks noGrp="1"/>
          </p:cNvSpPr>
          <p:nvPr>
            <p:ph idx="1"/>
          </p:nvPr>
        </p:nvSpPr>
        <p:spPr/>
        <p:txBody>
          <a:bodyPr/>
          <a:lstStyle/>
          <a:p>
            <a:r>
              <a:rPr lang="en-US" dirty="0" smtClean="0"/>
              <a:t>Complaint:</a:t>
            </a:r>
          </a:p>
          <a:p>
            <a:pPr lvl="1"/>
            <a:r>
              <a:rPr lang="en-US" dirty="0" smtClean="0"/>
              <a:t>Anna has been having self resolved chest pain. She eats a high diet in both calories and fat. She consumes 3 glasses of wine after work and has not kept up with exercise. Takes daily aspirin.</a:t>
            </a:r>
          </a:p>
          <a:p>
            <a:pPr lvl="1"/>
            <a:r>
              <a:rPr lang="en-US" dirty="0" smtClean="0"/>
              <a:t>Has family history of early heart disease as well as uncontrolled hypertension.</a:t>
            </a:r>
            <a:endParaRPr lang="es-ES" dirty="0"/>
          </a:p>
        </p:txBody>
      </p:sp>
    </p:spTree>
    <p:extLst>
      <p:ext uri="{BB962C8B-B14F-4D97-AF65-F5344CB8AC3E}">
        <p14:creationId xmlns:p14="http://schemas.microsoft.com/office/powerpoint/2010/main" val="663235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37 Years (Continued)</a:t>
            </a:r>
            <a:endParaRPr lang="es-ES" dirty="0"/>
          </a:p>
        </p:txBody>
      </p:sp>
      <p:sp>
        <p:nvSpPr>
          <p:cNvPr id="3" name="Content Placeholder 2"/>
          <p:cNvSpPr>
            <a:spLocks noGrp="1"/>
          </p:cNvSpPr>
          <p:nvPr>
            <p:ph idx="1"/>
          </p:nvPr>
        </p:nvSpPr>
        <p:spPr/>
        <p:txBody>
          <a:bodyPr/>
          <a:lstStyle/>
          <a:p>
            <a:r>
              <a:rPr lang="en-US" dirty="0" smtClean="0"/>
              <a:t>Physical Exam:	</a:t>
            </a:r>
          </a:p>
          <a:p>
            <a:pPr lvl="1"/>
            <a:r>
              <a:rPr lang="en-US" dirty="0" smtClean="0"/>
              <a:t>Anna is a </a:t>
            </a:r>
            <a:r>
              <a:rPr lang="en-US" dirty="0" err="1" smtClean="0"/>
              <a:t>tachycardic</a:t>
            </a:r>
            <a:r>
              <a:rPr lang="en-US" dirty="0" smtClean="0"/>
              <a:t>, has occasional tingling in her right calf, blood pressure was 142/85 (high), and a slight heart murmur was detected.</a:t>
            </a:r>
          </a:p>
          <a:p>
            <a:r>
              <a:rPr lang="en-US" dirty="0" smtClean="0"/>
              <a:t>Cardiac Test Results:</a:t>
            </a:r>
          </a:p>
          <a:p>
            <a:pPr lvl="1"/>
            <a:r>
              <a:rPr lang="en-US" dirty="0" smtClean="0"/>
              <a:t>Blockage in the left anterior descending coronary artery</a:t>
            </a:r>
            <a:endParaRPr lang="es-ES" dirty="0"/>
          </a:p>
        </p:txBody>
      </p:sp>
    </p:spTree>
    <p:extLst>
      <p:ext uri="{BB962C8B-B14F-4D97-AF65-F5344CB8AC3E}">
        <p14:creationId xmlns:p14="http://schemas.microsoft.com/office/powerpoint/2010/main" val="517919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37 Years (4.3.1)</a:t>
            </a:r>
            <a:endParaRPr lang="es-ES" dirty="0"/>
          </a:p>
        </p:txBody>
      </p:sp>
      <p:sp>
        <p:nvSpPr>
          <p:cNvPr id="3" name="Content Placeholder 2"/>
          <p:cNvSpPr>
            <a:spLocks noGrp="1"/>
          </p:cNvSpPr>
          <p:nvPr>
            <p:ph idx="1"/>
          </p:nvPr>
        </p:nvSpPr>
        <p:spPr/>
        <p:txBody>
          <a:bodyPr>
            <a:normAutofit/>
          </a:bodyPr>
          <a:lstStyle/>
          <a:p>
            <a:r>
              <a:rPr lang="en-US" dirty="0" smtClean="0"/>
              <a:t>Complaint:</a:t>
            </a:r>
          </a:p>
          <a:p>
            <a:pPr lvl="1"/>
            <a:r>
              <a:rPr lang="en-US" dirty="0"/>
              <a:t>Anna has been having self resolved chest pain. She eats a high diet in both calories and fat. She consumes 3 glasses of wine after work and has not kept up with exercise. Takes daily aspirin</a:t>
            </a:r>
            <a:r>
              <a:rPr lang="en-US" dirty="0" smtClean="0"/>
              <a:t>.</a:t>
            </a:r>
            <a:endParaRPr lang="es-ES" dirty="0" smtClean="0"/>
          </a:p>
          <a:p>
            <a:r>
              <a:rPr lang="en-US" dirty="0" smtClean="0"/>
              <a:t>Analysis:</a:t>
            </a:r>
          </a:p>
          <a:p>
            <a:pPr lvl="1"/>
            <a:r>
              <a:rPr lang="en-US" dirty="0" smtClean="0"/>
              <a:t>Total Cholesterol: 389 (Normal: 160)</a:t>
            </a:r>
          </a:p>
          <a:p>
            <a:pPr lvl="1"/>
            <a:r>
              <a:rPr lang="en-US" dirty="0" smtClean="0"/>
              <a:t>LDL:243 (Normal: 100)</a:t>
            </a:r>
          </a:p>
          <a:p>
            <a:pPr lvl="1"/>
            <a:r>
              <a:rPr lang="en-US" dirty="0" smtClean="0"/>
              <a:t>HDL:60 (Normal)</a:t>
            </a:r>
          </a:p>
          <a:p>
            <a:pPr lvl="1"/>
            <a:r>
              <a:rPr lang="en-US" dirty="0" smtClean="0"/>
              <a:t>Triglycerides: 145 (Normal)</a:t>
            </a:r>
          </a:p>
          <a:p>
            <a:pPr lvl="1"/>
            <a:r>
              <a:rPr lang="en-US" dirty="0" smtClean="0"/>
              <a:t>A1C Test: 7.1% (A little high)</a:t>
            </a:r>
            <a:endParaRPr lang="en-US" dirty="0"/>
          </a:p>
        </p:txBody>
      </p:sp>
    </p:spTree>
    <p:extLst>
      <p:ext uri="{BB962C8B-B14F-4D97-AF65-F5344CB8AC3E}">
        <p14:creationId xmlns:p14="http://schemas.microsoft.com/office/powerpoint/2010/main" val="35169074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140</TotalTime>
  <Words>1052</Words>
  <Application>Microsoft Office PowerPoint</Application>
  <PresentationFormat>On-screen Show (4:3)</PresentationFormat>
  <Paragraphs>90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Ion</vt:lpstr>
      <vt:lpstr>Anna Garcia’s Horrible Life</vt:lpstr>
      <vt:lpstr>14 Months (3.1.2)</vt:lpstr>
      <vt:lpstr>14 Months (Continued)</vt:lpstr>
      <vt:lpstr>14 Months (Continued)</vt:lpstr>
      <vt:lpstr>14 Years (2.1.1)</vt:lpstr>
      <vt:lpstr>14 Years (Continued)</vt:lpstr>
      <vt:lpstr>37 Years (4.2.1)</vt:lpstr>
      <vt:lpstr>37 Years (Continued)</vt:lpstr>
      <vt:lpstr>37 Years (4.3.1)</vt:lpstr>
      <vt:lpstr>37 Years (Continued)</vt:lpstr>
      <vt:lpstr>6.1.2 Possible Ways of How She Died</vt:lpstr>
      <vt:lpstr>6.2.1 Cause of Death</vt:lpstr>
      <vt:lpstr>Symptoms During Death</vt:lpstr>
      <vt:lpstr>Ways to Prevent It</vt:lpstr>
    </vt:vector>
  </TitlesOfParts>
  <Company>School District of Grafton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Anna Garcia’s Horrible Life</dc:title>
  <dc:creator>GHSSCI</dc:creator>
  <cp:lastModifiedBy>GHSLIB</cp:lastModifiedBy>
  <cp:revision>16</cp:revision>
  <dcterms:created xsi:type="dcterms:W3CDTF">2014-05-29T19:13:29Z</dcterms:created>
  <dcterms:modified xsi:type="dcterms:W3CDTF">2014-06-03T13:53:55Z</dcterms:modified>
</cp:coreProperties>
</file>